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1" r:id="rId6"/>
    <p:sldId id="258" r:id="rId7"/>
    <p:sldId id="262" r:id="rId8"/>
    <p:sldId id="263" r:id="rId9"/>
    <p:sldId id="264" r:id="rId10"/>
    <p:sldId id="271"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5E41CB4-B227-40F2-9E2C-CC6A1FD91BD7}" type="datetimeFigureOut">
              <a:rPr lang="en-US" smtClean="0"/>
              <a:t>3/17/2014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4A34E9E-2CB4-4C0F-A1B3-C7166BD9B02B}"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5E41CB4-B227-40F2-9E2C-CC6A1FD91BD7}" type="datetimeFigureOut">
              <a:rPr lang="en-US" smtClean="0"/>
              <a:t>3/17/2014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4A34E9E-2CB4-4C0F-A1B3-C7166BD9B02B}"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5E41CB4-B227-40F2-9E2C-CC6A1FD91BD7}"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5E41CB4-B227-40F2-9E2C-CC6A1FD91BD7}" type="datetimeFigureOut">
              <a:rPr lang="en-US" smtClean="0"/>
              <a:t>3/17/2014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A34E9E-2CB4-4C0F-A1B3-C7166BD9B02B}"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E41CB4-B227-40F2-9E2C-CC6A1FD91BD7}" type="datetimeFigureOut">
              <a:rPr lang="en-US" smtClean="0"/>
              <a:t>3/17/2014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A34E9E-2CB4-4C0F-A1B3-C7166BD9B02B}"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41CB4-B227-40F2-9E2C-CC6A1FD91BD7}" type="datetimeFigureOut">
              <a:rPr lang="en-US" smtClean="0"/>
              <a:t>3/17/2014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34E9E-2CB4-4C0F-A1B3-C7166BD9B02B}"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5E41CB4-B227-40F2-9E2C-CC6A1FD91BD7}" type="datetimeFigureOut">
              <a:rPr lang="en-US" smtClean="0"/>
              <a:t>3/17/2014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4A34E9E-2CB4-4C0F-A1B3-C7166BD9B02B}"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United States Foreign Policies, </a:t>
            </a:r>
            <a:br>
              <a:rPr lang="en-US" dirty="0" smtClean="0"/>
            </a:br>
            <a:r>
              <a:rPr lang="en-US" dirty="0" smtClean="0"/>
              <a:t>1796 - 1919</a:t>
            </a:r>
            <a:endParaRPr lang="en-US" dirty="0"/>
          </a:p>
        </p:txBody>
      </p:sp>
      <p:sp>
        <p:nvSpPr>
          <p:cNvPr id="3" name="Subtitle 2"/>
          <p:cNvSpPr>
            <a:spLocks noGrp="1"/>
          </p:cNvSpPr>
          <p:nvPr>
            <p:ph type="subTitle" idx="1"/>
          </p:nvPr>
        </p:nvSpPr>
        <p:spPr/>
        <p:txBody>
          <a:bodyPr>
            <a:normAutofit fontScale="85000" lnSpcReduction="10000"/>
          </a:bodyPr>
          <a:lstStyle/>
          <a:p>
            <a:r>
              <a:rPr lang="en-US" dirty="0" smtClean="0"/>
              <a:t>The Myth of Isolationism, Intervention, and Imperial Conquest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255" y="228600"/>
            <a:ext cx="4343400" cy="3239322"/>
          </a:xfrm>
          <a:prstGeom prst="rect">
            <a:avLst/>
          </a:prstGeom>
        </p:spPr>
      </p:pic>
    </p:spTree>
    <p:extLst>
      <p:ext uri="{BB962C8B-B14F-4D97-AF65-F5344CB8AC3E}">
        <p14:creationId xmlns:p14="http://schemas.microsoft.com/office/powerpoint/2010/main" val="3292828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Isolationism – Mythical Stance</a:t>
            </a:r>
            <a:endParaRPr lang="en-US" dirty="0"/>
          </a:p>
        </p:txBody>
      </p:sp>
      <p:sp>
        <p:nvSpPr>
          <p:cNvPr id="4" name="Text Placeholder 3"/>
          <p:cNvSpPr>
            <a:spLocks noGrp="1"/>
          </p:cNvSpPr>
          <p:nvPr>
            <p:ph sz="quarter" idx="1"/>
          </p:nvPr>
        </p:nvSpPr>
        <p:spPr/>
        <p:txBody>
          <a:bodyPr>
            <a:normAutofit lnSpcReduction="10000"/>
          </a:bodyPr>
          <a:lstStyle/>
          <a:p>
            <a:r>
              <a:rPr lang="en-US" dirty="0"/>
              <a:t>A foreign policy by which a nation avoids involvement with other nations affairs.  </a:t>
            </a:r>
            <a:r>
              <a:rPr lang="en-US" dirty="0" smtClean="0"/>
              <a:t> In US History, we have never been completely isolationist.  Occasionally, in an effort to stay out of conflicts, the United States has adopted isolationist foreign policies towards a certain region – for a certain amount of time. </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49891" y="1216025"/>
            <a:ext cx="4006643" cy="4937125"/>
          </a:xfrm>
        </p:spPr>
      </p:pic>
    </p:spTree>
    <p:extLst>
      <p:ext uri="{BB962C8B-B14F-4D97-AF65-F5344CB8AC3E}">
        <p14:creationId xmlns:p14="http://schemas.microsoft.com/office/powerpoint/2010/main" val="380650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Secretary of State William Seward</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497" b="9497"/>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In 1867, this Secretary of State purchased Alaska – people called it a “Polar Bear Garden” or an “Icebox” – from Russia for $7.2 Million. </a:t>
            </a:r>
          </a:p>
          <a:p>
            <a:endParaRPr lang="en-US" dirty="0"/>
          </a:p>
        </p:txBody>
      </p:sp>
    </p:spTree>
    <p:extLst>
      <p:ext uri="{BB962C8B-B14F-4D97-AF65-F5344CB8AC3E}">
        <p14:creationId xmlns:p14="http://schemas.microsoft.com/office/powerpoint/2010/main" val="2129575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Anti-Imperialists</a:t>
            </a:r>
            <a:endParaRPr lang="en-US" dirty="0"/>
          </a:p>
        </p:txBody>
      </p:sp>
      <p:sp>
        <p:nvSpPr>
          <p:cNvPr id="4" name="Text Placeholder 3"/>
          <p:cNvSpPr>
            <a:spLocks noGrp="1"/>
          </p:cNvSpPr>
          <p:nvPr>
            <p:ph sz="quarter" idx="1"/>
          </p:nvPr>
        </p:nvSpPr>
        <p:spPr/>
        <p:txBody>
          <a:bodyPr>
            <a:normAutofit fontScale="92500"/>
          </a:bodyPr>
          <a:lstStyle/>
          <a:p>
            <a:r>
              <a:rPr lang="en-US" dirty="0"/>
              <a:t>American like Jane Addams, Mark Twain, or President Grover Cleveland, who believed that the United States should not “take over” smaller nations or create an empire by taking colonies. </a:t>
            </a:r>
            <a:r>
              <a:rPr lang="en-US" dirty="0" smtClean="0"/>
              <a:t>  This political cartoon suggests that before the United States attempts to bring “civilization” to the Philippines, we may need to work on the homefront…</a:t>
            </a:r>
            <a:endParaRPr lang="en-US" dirty="0"/>
          </a:p>
          <a:p>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295400"/>
            <a:ext cx="4446104" cy="4648200"/>
          </a:xfrm>
        </p:spPr>
      </p:pic>
    </p:spTree>
    <p:extLst>
      <p:ext uri="{BB962C8B-B14F-4D97-AF65-F5344CB8AC3E}">
        <p14:creationId xmlns:p14="http://schemas.microsoft.com/office/powerpoint/2010/main" val="1548749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Monroe Doctrine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017" b="13017"/>
          <a:stretch>
            <a:fillRect/>
          </a:stretch>
        </p:blipFill>
        <p:spPr/>
      </p:pic>
      <p:sp>
        <p:nvSpPr>
          <p:cNvPr id="4" name="Text Placeholder 3"/>
          <p:cNvSpPr>
            <a:spLocks noGrp="1"/>
          </p:cNvSpPr>
          <p:nvPr>
            <p:ph type="body" sz="half" idx="2"/>
          </p:nvPr>
        </p:nvSpPr>
        <p:spPr>
          <a:xfrm>
            <a:off x="457200" y="1219200"/>
            <a:ext cx="8229600" cy="990600"/>
          </a:xfrm>
        </p:spPr>
        <p:txBody>
          <a:bodyPr>
            <a:normAutofit lnSpcReduction="10000"/>
          </a:bodyPr>
          <a:lstStyle/>
          <a:p>
            <a:r>
              <a:rPr lang="en-US" dirty="0"/>
              <a:t>In this 1823 foreign policy pronouncement, the United States claimed the Western Hemisphere as its own “sphere of influence,” and warned European nations that North and South American – including the Caribbean – was no longer available for colonization.</a:t>
            </a:r>
          </a:p>
          <a:p>
            <a:r>
              <a:rPr lang="en-US" dirty="0"/>
              <a:t> </a:t>
            </a:r>
          </a:p>
          <a:p>
            <a:endParaRPr lang="en-US" dirty="0"/>
          </a:p>
        </p:txBody>
      </p:sp>
    </p:spTree>
    <p:extLst>
      <p:ext uri="{BB962C8B-B14F-4D97-AF65-F5344CB8AC3E}">
        <p14:creationId xmlns:p14="http://schemas.microsoft.com/office/powerpoint/2010/main" val="3872079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Dollar Diplomacy</a:t>
            </a:r>
            <a:endParaRPr lang="en-US" dirty="0"/>
          </a:p>
        </p:txBody>
      </p:sp>
      <p:sp>
        <p:nvSpPr>
          <p:cNvPr id="4" name="Text Placeholder 3"/>
          <p:cNvSpPr>
            <a:spLocks noGrp="1"/>
          </p:cNvSpPr>
          <p:nvPr>
            <p:ph type="body" sz="half" idx="2"/>
          </p:nvPr>
        </p:nvSpPr>
        <p:spPr>
          <a:xfrm>
            <a:off x="457200" y="1219200"/>
            <a:ext cx="8229600" cy="838200"/>
          </a:xfrm>
        </p:spPr>
        <p:txBody>
          <a:bodyPr/>
          <a:lstStyle/>
          <a:p>
            <a:r>
              <a:rPr lang="en-US" dirty="0"/>
              <a:t>William Howard Taft’s foreign policy, based on the idea that establishing economic interests and relationships across the world was the best way to expand American influence abroad.  </a:t>
            </a:r>
            <a:r>
              <a:rPr lang="en-US" dirty="0" smtClean="0"/>
              <a:t>The wave of prosperity!</a:t>
            </a:r>
            <a:endParaRPr lang="en-US" dirty="0"/>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401" b="2401"/>
          <a:stretch>
            <a:fillRect/>
          </a:stretch>
        </p:blipFill>
        <p:spPr>
          <a:xfrm>
            <a:off x="1676400" y="1828800"/>
            <a:ext cx="5791200" cy="4270375"/>
          </a:xfrm>
        </p:spPr>
      </p:pic>
    </p:spTree>
    <p:extLst>
      <p:ext uri="{BB962C8B-B14F-4D97-AF65-F5344CB8AC3E}">
        <p14:creationId xmlns:p14="http://schemas.microsoft.com/office/powerpoint/2010/main" val="1170821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Spheres of Influence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859" b="6859"/>
          <a:stretch>
            <a:fillRect/>
          </a:stretch>
        </p:blipFill>
        <p:spPr>
          <a:xfrm>
            <a:off x="1066800" y="1905000"/>
            <a:ext cx="6858000" cy="4270375"/>
          </a:xfrm>
        </p:spPr>
      </p:pic>
      <p:sp>
        <p:nvSpPr>
          <p:cNvPr id="4" name="Text Placeholder 3"/>
          <p:cNvSpPr>
            <a:spLocks noGrp="1"/>
          </p:cNvSpPr>
          <p:nvPr>
            <p:ph type="body" sz="half" idx="2"/>
          </p:nvPr>
        </p:nvSpPr>
        <p:spPr>
          <a:xfrm>
            <a:off x="457200" y="1219200"/>
            <a:ext cx="8229600" cy="1066800"/>
          </a:xfrm>
        </p:spPr>
        <p:txBody>
          <a:bodyPr>
            <a:normAutofit/>
          </a:bodyPr>
          <a:lstStyle/>
          <a:p>
            <a:r>
              <a:rPr lang="en-US" dirty="0"/>
              <a:t>Areas in a nation, in the case of our studies China, where foreign nations had established economic and political control of the region.  In the late 1800s and early 1900s, China was divided into several such regions, controlled by Russia, France, England, Japan, the United States, and Germany.  </a:t>
            </a:r>
          </a:p>
          <a:p>
            <a:r>
              <a:rPr lang="en-US" dirty="0"/>
              <a:t> </a:t>
            </a:r>
          </a:p>
          <a:p>
            <a:endParaRPr lang="en-US" dirty="0"/>
          </a:p>
        </p:txBody>
      </p:sp>
    </p:spTree>
    <p:extLst>
      <p:ext uri="{BB962C8B-B14F-4D97-AF65-F5344CB8AC3E}">
        <p14:creationId xmlns:p14="http://schemas.microsoft.com/office/powerpoint/2010/main" val="3924324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Intervention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296" b="14296"/>
          <a:stretch>
            <a:fillRect/>
          </a:stretch>
        </p:blipFill>
        <p:spPr/>
      </p:pic>
      <p:sp>
        <p:nvSpPr>
          <p:cNvPr id="4" name="Text Placeholder 3"/>
          <p:cNvSpPr>
            <a:spLocks noGrp="1"/>
          </p:cNvSpPr>
          <p:nvPr>
            <p:ph type="body" sz="half" idx="2"/>
          </p:nvPr>
        </p:nvSpPr>
        <p:spPr>
          <a:xfrm>
            <a:off x="457200" y="1219200"/>
            <a:ext cx="8229600" cy="838200"/>
          </a:xfrm>
        </p:spPr>
        <p:txBody>
          <a:bodyPr/>
          <a:lstStyle/>
          <a:p>
            <a:r>
              <a:rPr lang="en-US" dirty="0"/>
              <a:t>When a nation attempts to influence the foreign policy or conditions in another country without attempting to “take over” the country either economically or politically.  </a:t>
            </a:r>
          </a:p>
          <a:p>
            <a:endParaRPr lang="en-US" dirty="0"/>
          </a:p>
        </p:txBody>
      </p:sp>
    </p:spTree>
    <p:extLst>
      <p:ext uri="{BB962C8B-B14F-4D97-AF65-F5344CB8AC3E}">
        <p14:creationId xmlns:p14="http://schemas.microsoft.com/office/powerpoint/2010/main" val="3376909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Woodrow Wilson’s Moral Diplomacy</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6344" b="16344"/>
          <a:stretch>
            <a:fillRect/>
          </a:stretch>
        </p:blipFill>
        <p:spPr/>
      </p:pic>
      <p:sp>
        <p:nvSpPr>
          <p:cNvPr id="6" name="Text Placeholder 5"/>
          <p:cNvSpPr>
            <a:spLocks noGrp="1"/>
          </p:cNvSpPr>
          <p:nvPr>
            <p:ph type="body" sz="half" idx="2"/>
          </p:nvPr>
        </p:nvSpPr>
        <p:spPr/>
        <p:txBody>
          <a:bodyPr/>
          <a:lstStyle/>
          <a:p>
            <a:r>
              <a:rPr lang="en-US" dirty="0"/>
              <a:t>This President’s belief that the U.S.  should attempt to teach nations to support and nurture democracy and individual rights was called “Moral Diplomacy.”  He invaded Mexico twice! </a:t>
            </a:r>
          </a:p>
        </p:txBody>
      </p:sp>
    </p:spTree>
    <p:extLst>
      <p:ext uri="{BB962C8B-B14F-4D97-AF65-F5344CB8AC3E}">
        <p14:creationId xmlns:p14="http://schemas.microsoft.com/office/powerpoint/2010/main" val="1748216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Roosevelt Corollary </a:t>
            </a:r>
            <a:endParaRPr lang="en-US" dirty="0"/>
          </a:p>
        </p:txBody>
      </p:sp>
      <p:sp>
        <p:nvSpPr>
          <p:cNvPr id="4" name="Text Placeholder 3"/>
          <p:cNvSpPr>
            <a:spLocks noGrp="1"/>
          </p:cNvSpPr>
          <p:nvPr>
            <p:ph type="body" sz="half" idx="2"/>
          </p:nvPr>
        </p:nvSpPr>
        <p:spPr>
          <a:xfrm>
            <a:off x="457200" y="1295400"/>
            <a:ext cx="8229600" cy="685800"/>
          </a:xfrm>
        </p:spPr>
        <p:txBody>
          <a:bodyPr>
            <a:normAutofit lnSpcReduction="10000"/>
          </a:bodyPr>
          <a:lstStyle/>
          <a:p>
            <a:r>
              <a:rPr lang="en-US" dirty="0"/>
              <a:t>This policy was an addition to the Monroe Doctrine of 1823.  It stated that the United States was entitled to be the leader of the Western Hemisphere and to act as a policeman in any disputes between Latin American, Caribbean, or South American nations. </a:t>
            </a:r>
          </a:p>
          <a:p>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3366" b="3366"/>
          <a:stretch>
            <a:fillRect/>
          </a:stretch>
        </p:blipFill>
        <p:spPr>
          <a:xfrm>
            <a:off x="1143000" y="1905000"/>
            <a:ext cx="6629400" cy="4270375"/>
          </a:xfrm>
        </p:spPr>
      </p:pic>
    </p:spTree>
    <p:extLst>
      <p:ext uri="{BB962C8B-B14F-4D97-AF65-F5344CB8AC3E}">
        <p14:creationId xmlns:p14="http://schemas.microsoft.com/office/powerpoint/2010/main" val="3918611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Alfred Thayer Mahan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673" b="10673"/>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He was the author of the book </a:t>
            </a:r>
            <a:r>
              <a:rPr lang="en-US" i="1" u="sng" dirty="0"/>
              <a:t>The Influence of Sea Power Upon History </a:t>
            </a:r>
            <a:r>
              <a:rPr lang="en-US" dirty="0"/>
              <a:t>and an advocate for a strong US Navy.  He also advocated the takeover of port cities worldwide to facilitate trade and to create naval bases. </a:t>
            </a:r>
          </a:p>
        </p:txBody>
      </p:sp>
    </p:spTree>
    <p:extLst>
      <p:ext uri="{BB962C8B-B14F-4D97-AF65-F5344CB8AC3E}">
        <p14:creationId xmlns:p14="http://schemas.microsoft.com/office/powerpoint/2010/main" val="3481007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President Theodore Roosevelt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406" b="15406"/>
          <a:stretch>
            <a:fillRect/>
          </a:stretch>
        </p:blipFill>
        <p:spPr/>
      </p:pic>
      <p:sp>
        <p:nvSpPr>
          <p:cNvPr id="4" name="Text Placeholder 3"/>
          <p:cNvSpPr>
            <a:spLocks noGrp="1"/>
          </p:cNvSpPr>
          <p:nvPr>
            <p:ph type="body" sz="half" idx="2"/>
          </p:nvPr>
        </p:nvSpPr>
        <p:spPr/>
        <p:txBody>
          <a:bodyPr>
            <a:normAutofit/>
          </a:bodyPr>
          <a:lstStyle/>
          <a:p>
            <a:r>
              <a:rPr lang="en-US" dirty="0"/>
              <a:t>He was the President most responsible for the taking of the Isthmus of Panama and the building of the Panama Canal. </a:t>
            </a:r>
            <a:r>
              <a:rPr lang="en-US" dirty="0" smtClean="0"/>
              <a:t> After offering a fair bid to Colombia, he used US Naval power to secure Panamanian Independence. </a:t>
            </a:r>
            <a:endParaRPr lang="en-US" dirty="0"/>
          </a:p>
        </p:txBody>
      </p:sp>
    </p:spTree>
    <p:extLst>
      <p:ext uri="{BB962C8B-B14F-4D97-AF65-F5344CB8AC3E}">
        <p14:creationId xmlns:p14="http://schemas.microsoft.com/office/powerpoint/2010/main" val="237135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Theodore Roosevelt’s “Big Stick” Diplomacy</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927" b="1927"/>
          <a:stretch>
            <a:fillRect/>
          </a:stretch>
        </p:blipFill>
        <p:spPr/>
      </p:pic>
      <p:sp>
        <p:nvSpPr>
          <p:cNvPr id="4" name="Text Placeholder 3"/>
          <p:cNvSpPr>
            <a:spLocks noGrp="1"/>
          </p:cNvSpPr>
          <p:nvPr>
            <p:ph type="body" sz="half" idx="2"/>
          </p:nvPr>
        </p:nvSpPr>
        <p:spPr/>
        <p:txBody>
          <a:bodyPr/>
          <a:lstStyle/>
          <a:p>
            <a:r>
              <a:rPr lang="en-US" dirty="0"/>
              <a:t>TR’s willingness to use force when diplomacy failed, as typified in his favorite West African proverb: </a:t>
            </a:r>
            <a:r>
              <a:rPr lang="en-US" dirty="0" smtClean="0"/>
              <a:t> “</a:t>
            </a:r>
            <a:r>
              <a:rPr lang="en-US" dirty="0"/>
              <a:t>Speak Softly, and carry </a:t>
            </a:r>
            <a:r>
              <a:rPr lang="en-US" dirty="0" smtClean="0"/>
              <a:t>a “Big Stick.” </a:t>
            </a:r>
            <a:endParaRPr lang="en-US" dirty="0"/>
          </a:p>
        </p:txBody>
      </p:sp>
    </p:spTree>
    <p:extLst>
      <p:ext uri="{BB962C8B-B14F-4D97-AF65-F5344CB8AC3E}">
        <p14:creationId xmlns:p14="http://schemas.microsoft.com/office/powerpoint/2010/main" val="3205483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Queen Liliuokalani </a:t>
            </a:r>
            <a:endParaRPr lang="en-US" dirty="0"/>
          </a:p>
        </p:txBody>
      </p:sp>
      <p:sp>
        <p:nvSpPr>
          <p:cNvPr id="4" name="Text Placeholder 3"/>
          <p:cNvSpPr>
            <a:spLocks noGrp="1"/>
          </p:cNvSpPr>
          <p:nvPr>
            <p:ph type="body" sz="half" idx="2"/>
          </p:nvPr>
        </p:nvSpPr>
        <p:spPr>
          <a:xfrm>
            <a:off x="457200" y="1219200"/>
            <a:ext cx="8229600" cy="762000"/>
          </a:xfrm>
        </p:spPr>
        <p:txBody>
          <a:bodyPr/>
          <a:lstStyle/>
          <a:p>
            <a:r>
              <a:rPr lang="en-US" dirty="0"/>
              <a:t>She was the last reigning monarch of Hawaii – overthrown by American planters and Marines in 1893, five years before President William McKinley annexed the islands. </a:t>
            </a:r>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290" b="11290"/>
          <a:stretch>
            <a:fillRect/>
          </a:stretch>
        </p:blipFill>
        <p:spPr/>
      </p:pic>
    </p:spTree>
    <p:extLst>
      <p:ext uri="{BB962C8B-B14F-4D97-AF65-F5344CB8AC3E}">
        <p14:creationId xmlns:p14="http://schemas.microsoft.com/office/powerpoint/2010/main" val="180228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George Washington’s Farewell Address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082" b="11082"/>
          <a:stretch>
            <a:fillRect/>
          </a:stretch>
        </p:blipFill>
        <p:spPr/>
      </p:pic>
      <p:sp>
        <p:nvSpPr>
          <p:cNvPr id="4" name="Text Placeholder 3"/>
          <p:cNvSpPr>
            <a:spLocks noGrp="1"/>
          </p:cNvSpPr>
          <p:nvPr>
            <p:ph type="body" sz="half" idx="2"/>
          </p:nvPr>
        </p:nvSpPr>
        <p:spPr/>
        <p:txBody>
          <a:bodyPr/>
          <a:lstStyle/>
          <a:p>
            <a:r>
              <a:rPr lang="en-US" dirty="0"/>
              <a:t>George Washington’s last speech to the people of the United States, in which he suggested that the United States should “steer clear of permanent alliances” and beware foreign entanglements. </a:t>
            </a:r>
          </a:p>
        </p:txBody>
      </p:sp>
    </p:spTree>
    <p:extLst>
      <p:ext uri="{BB962C8B-B14F-4D97-AF65-F5344CB8AC3E}">
        <p14:creationId xmlns:p14="http://schemas.microsoft.com/office/powerpoint/2010/main" val="344348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Imperialism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571" b="10571"/>
          <a:stretch>
            <a:fillRect/>
          </a:stretch>
        </p:blipFill>
        <p:spPr/>
      </p:pic>
      <p:sp>
        <p:nvSpPr>
          <p:cNvPr id="4" name="Text Placeholder 3"/>
          <p:cNvSpPr>
            <a:spLocks noGrp="1"/>
          </p:cNvSpPr>
          <p:nvPr>
            <p:ph type="body" sz="half" idx="2"/>
          </p:nvPr>
        </p:nvSpPr>
        <p:spPr/>
        <p:txBody>
          <a:bodyPr/>
          <a:lstStyle/>
          <a:p>
            <a:r>
              <a:rPr lang="en-US" dirty="0"/>
              <a:t>A foreign policy where larger stronger nations take over smaller weaker nations, or , “building empires by imposing political and economic control over people around the world.” </a:t>
            </a:r>
          </a:p>
        </p:txBody>
      </p:sp>
    </p:spTree>
    <p:extLst>
      <p:ext uri="{BB962C8B-B14F-4D97-AF65-F5344CB8AC3E}">
        <p14:creationId xmlns:p14="http://schemas.microsoft.com/office/powerpoint/2010/main" val="2262459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59</TotalTime>
  <Words>656</Words>
  <Application>Microsoft Office PowerPoint</Application>
  <PresentationFormat>On-screen Show (4:3)</PresentationFormat>
  <Paragraphs>34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Origin</vt:lpstr>
      <vt:lpstr>United States Foreign Policies,  1796 - 1919</vt:lpstr>
      <vt:lpstr>Woodrow Wilson’s Moral Diplomacy</vt:lpstr>
      <vt:lpstr>The Roosevelt Corollary </vt:lpstr>
      <vt:lpstr>Alfred Thayer Mahan</vt:lpstr>
      <vt:lpstr>President Theodore Roosevelt </vt:lpstr>
      <vt:lpstr>Theodore Roosevelt’s “Big Stick” Diplomacy</vt:lpstr>
      <vt:lpstr>Queen Liliuokalani </vt:lpstr>
      <vt:lpstr>George Washington’s Farewell Address</vt:lpstr>
      <vt:lpstr>Imperialism </vt:lpstr>
      <vt:lpstr>Isolationism – Mythical Stance</vt:lpstr>
      <vt:lpstr>Secretary of State William Seward</vt:lpstr>
      <vt:lpstr>Anti-Imperialists</vt:lpstr>
      <vt:lpstr>The Monroe Doctrine</vt:lpstr>
      <vt:lpstr>Dollar Diplomacy</vt:lpstr>
      <vt:lpstr>Spheres of Influence</vt:lpstr>
      <vt:lpstr>Intervention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Policies,  1796 - 1919</dc:title>
  <dc:creator>Adam</dc:creator>
  <cp:lastModifiedBy>Adam</cp:lastModifiedBy>
  <cp:revision>7</cp:revision>
  <dcterms:created xsi:type="dcterms:W3CDTF">2014-03-18T00:25:03Z</dcterms:created>
  <dcterms:modified xsi:type="dcterms:W3CDTF">2014-03-18T01:27:20Z</dcterms:modified>
</cp:coreProperties>
</file>